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PEa4VwqFfQbFJxPDt5mecYa6e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42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 2">
  <p:cSld name="Section Header with Image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title"/>
          </p:nvPr>
        </p:nvSpPr>
        <p:spPr>
          <a:xfrm>
            <a:off x="696686" y="3860800"/>
            <a:ext cx="9666514" cy="16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body" idx="1"/>
          </p:nvPr>
        </p:nvSpPr>
        <p:spPr>
          <a:xfrm>
            <a:off x="696686" y="5610170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15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15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hite background">
  <p:cSld name="Comparison white backgroun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>
            <a:off x="571500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body" idx="2"/>
          </p:nvPr>
        </p:nvSpPr>
        <p:spPr>
          <a:xfrm>
            <a:off x="6720114" y="1509626"/>
            <a:ext cx="4900386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body" idx="3"/>
          </p:nvPr>
        </p:nvSpPr>
        <p:spPr>
          <a:xfrm>
            <a:off x="571500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body" idx="4"/>
          </p:nvPr>
        </p:nvSpPr>
        <p:spPr>
          <a:xfrm>
            <a:off x="6720114" y="2156688"/>
            <a:ext cx="4900386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+ Text">
  <p:cSld name="Photo + 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>
            <a:spLocks noGrp="1"/>
          </p:cNvSpPr>
          <p:nvPr>
            <p:ph type="pic" idx="2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body" idx="1"/>
          </p:nvPr>
        </p:nvSpPr>
        <p:spPr>
          <a:xfrm>
            <a:off x="735240" y="3802065"/>
            <a:ext cx="9784080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body" idx="3"/>
          </p:nvPr>
        </p:nvSpPr>
        <p:spPr>
          <a:xfrm>
            <a:off x="735240" y="4294303"/>
            <a:ext cx="978408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+ Three Sections">
  <p:cSld name="Photo + Three Sectio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p26"/>
          <p:cNvSpPr>
            <a:spLocks noGrp="1"/>
          </p:cNvSpPr>
          <p:nvPr>
            <p:ph type="pic" idx="2"/>
          </p:nvPr>
        </p:nvSpPr>
        <p:spPr>
          <a:xfrm>
            <a:off x="0" y="1248876"/>
            <a:ext cx="12192000" cy="21193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1"/>
          </p:nvPr>
        </p:nvSpPr>
        <p:spPr>
          <a:xfrm>
            <a:off x="735240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body" idx="3"/>
          </p:nvPr>
        </p:nvSpPr>
        <p:spPr>
          <a:xfrm>
            <a:off x="4623026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body" idx="4"/>
          </p:nvPr>
        </p:nvSpPr>
        <p:spPr>
          <a:xfrm>
            <a:off x="8635999" y="3802065"/>
            <a:ext cx="2820761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A8201"/>
              </a:buClr>
              <a:buSzPts val="1600"/>
              <a:buNone/>
              <a:defRPr sz="1600" b="1">
                <a:solidFill>
                  <a:srgbClr val="5A820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body" idx="5"/>
          </p:nvPr>
        </p:nvSpPr>
        <p:spPr>
          <a:xfrm>
            <a:off x="735240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6"/>
          </p:nvPr>
        </p:nvSpPr>
        <p:spPr>
          <a:xfrm>
            <a:off x="4623026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body" idx="7"/>
          </p:nvPr>
        </p:nvSpPr>
        <p:spPr>
          <a:xfrm>
            <a:off x="8635999" y="4294303"/>
            <a:ext cx="2820761" cy="14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lf Page Photo + Text">
  <p:cSld name="Half Page Photo + 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>
            <a:spLocks noGrp="1"/>
          </p:cNvSpPr>
          <p:nvPr>
            <p:ph type="pic" idx="2"/>
          </p:nvPr>
        </p:nvSpPr>
        <p:spPr>
          <a:xfrm>
            <a:off x="6299200" y="0"/>
            <a:ext cx="58928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>
            <a:off x="571499" y="2061165"/>
            <a:ext cx="5045529" cy="3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body" idx="3"/>
          </p:nvPr>
        </p:nvSpPr>
        <p:spPr>
          <a:xfrm>
            <a:off x="571499" y="2708227"/>
            <a:ext cx="5045529" cy="356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 b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Google Shape;97;p27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" name="Google Shape;98;p27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8"/>
          <p:cNvSpPr/>
          <p:nvPr/>
        </p:nvSpPr>
        <p:spPr>
          <a:xfrm flipH="1">
            <a:off x="123987" y="124955"/>
            <a:ext cx="11953415" cy="4408002"/>
          </a:xfrm>
          <a:custGeom>
            <a:avLst/>
            <a:gdLst/>
            <a:ahLst/>
            <a:cxnLst/>
            <a:rect l="l" t="t" r="r" b="b"/>
            <a:pathLst>
              <a:path w="21617" h="24785" extrusionOk="0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" name="Google Shape;101;p28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8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8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9"/>
          <p:cNvSpPr/>
          <p:nvPr/>
        </p:nvSpPr>
        <p:spPr>
          <a:xfrm rot="10800000">
            <a:off x="114589" y="4581492"/>
            <a:ext cx="11962815" cy="2152681"/>
          </a:xfrm>
          <a:custGeom>
            <a:avLst/>
            <a:gdLst/>
            <a:ahLst/>
            <a:cxnLst/>
            <a:rect l="l" t="t" r="r" b="b"/>
            <a:pathLst>
              <a:path w="21634" h="42123" extrusionOk="0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29"/>
          <p:cNvSpPr txBox="1">
            <a:spLocks noGrp="1"/>
          </p:cNvSpPr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1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9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" name="Google Shape;109;p29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0" name="Google Shape;110;p29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rgbClr val="F2F2F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3" name="Google Shape;113;p30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4" name="Google Shape;114;p30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p30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" name="Google Shape;116;p30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0"/>
          <p:cNvSpPr txBox="1">
            <a:spLocks noGrp="1"/>
          </p:cNvSpPr>
          <p:nvPr>
            <p:ph type="body" idx="1"/>
          </p:nvPr>
        </p:nvSpPr>
        <p:spPr>
          <a:xfrm>
            <a:off x="446314" y="1825625"/>
            <a:ext cx="530678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0"/>
          <p:cNvSpPr txBox="1">
            <a:spLocks noGrp="1"/>
          </p:cNvSpPr>
          <p:nvPr>
            <p:ph type="body" idx="2"/>
          </p:nvPr>
        </p:nvSpPr>
        <p:spPr>
          <a:xfrm>
            <a:off x="64389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bg>
      <p:bgPr>
        <a:solidFill>
          <a:srgbClr val="F2F2F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p31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p31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p31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p31"/>
          <p:cNvSpPr txBox="1"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31"/>
          <p:cNvSpPr txBox="1">
            <a:spLocks noGrp="1"/>
          </p:cNvSpPr>
          <p:nvPr>
            <p:ph type="body" idx="2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bg>
      <p:bgPr>
        <a:solidFill>
          <a:srgbClr val="F2F2F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9" name="Google Shape;129;p3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0" name="Google Shape;130;p32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1" name="Google Shape;131;p32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839788" y="734043"/>
            <a:ext cx="3932237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4" name="Google Shape;134;p32"/>
          <p:cNvSpPr>
            <a:spLocks noGrp="1"/>
          </p:cNvSpPr>
          <p:nvPr>
            <p:ph type="pic" idx="2"/>
          </p:nvPr>
        </p:nvSpPr>
        <p:spPr>
          <a:xfrm>
            <a:off x="5183188" y="500215"/>
            <a:ext cx="6172200" cy="5368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hite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Quote Slid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>
            <a:spLocks noGrp="1"/>
          </p:cNvSpPr>
          <p:nvPr>
            <p:ph type="pic" idx="2"/>
          </p:nvPr>
        </p:nvSpPr>
        <p:spPr>
          <a:xfrm>
            <a:off x="120650" y="136525"/>
            <a:ext cx="11950700" cy="65849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body" idx="1"/>
          </p:nvPr>
        </p:nvSpPr>
        <p:spPr>
          <a:xfrm>
            <a:off x="1587500" y="4022725"/>
            <a:ext cx="10033000" cy="1236236"/>
          </a:xfrm>
          <a:prstGeom prst="rect">
            <a:avLst/>
          </a:prstGeom>
          <a:solidFill>
            <a:schemeClr val="dk1">
              <a:alpha val="67843"/>
            </a:schemeClr>
          </a:solidFill>
          <a:ln>
            <a:noFill/>
          </a:ln>
        </p:spPr>
        <p:txBody>
          <a:bodyPr spcFirstLastPara="1" wrap="square" lIns="274300" tIns="274300" rIns="274300" bIns="274300" anchor="ctr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3"/>
          </p:nvPr>
        </p:nvSpPr>
        <p:spPr>
          <a:xfrm>
            <a:off x="336550" y="3269342"/>
            <a:ext cx="1155366" cy="2576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91425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600"/>
              <a:buNone/>
              <a:defRPr sz="16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4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34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34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>
  <p:cSld name="Thank You Slid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4907643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  <a:defRPr sz="4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Image">
  <p:cSld name="Title Slide with Imag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>
            <a:spLocks noGrp="1"/>
          </p:cNvSpPr>
          <p:nvPr>
            <p:ph type="pic" idx="2"/>
          </p:nvPr>
        </p:nvSpPr>
        <p:spPr>
          <a:xfrm>
            <a:off x="123992" y="124953"/>
            <a:ext cx="11944014" cy="43723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18"/>
          <p:cNvSpPr/>
          <p:nvPr/>
        </p:nvSpPr>
        <p:spPr>
          <a:xfrm>
            <a:off x="-1" y="0"/>
            <a:ext cx="12192001" cy="6858000"/>
          </a:xfrm>
          <a:custGeom>
            <a:avLst/>
            <a:gdLst/>
            <a:ahLst/>
            <a:cxnLst/>
            <a:rect l="l" t="t" r="r" b="b"/>
            <a:pathLst>
              <a:path w="12192001" h="6858000" extrusionOk="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" name="Google Shape;31;p18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3F4E"/>
              </a:buClr>
              <a:buSzPts val="1800"/>
              <a:buNone/>
              <a:defRPr sz="1800">
                <a:solidFill>
                  <a:srgbClr val="023F4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 with Image">
  <p:cSld name="Title Slide 2 with Im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3962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ubTitle" idx="1"/>
          </p:nvPr>
        </p:nvSpPr>
        <p:spPr>
          <a:xfrm>
            <a:off x="694871" y="5603181"/>
            <a:ext cx="9144000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Century Gothic"/>
              <a:buNone/>
              <a:defRPr sz="44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19"/>
          <p:cNvSpPr/>
          <p:nvPr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ith Image 1">
  <p:cSld name="Section Header with Image 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/>
          <p:nvPr/>
        </p:nvSpPr>
        <p:spPr>
          <a:xfrm rot="10800000" flipH="1">
            <a:off x="-1" y="-3"/>
            <a:ext cx="12192001" cy="6858003"/>
          </a:xfrm>
          <a:custGeom>
            <a:avLst/>
            <a:gdLst/>
            <a:ahLst/>
            <a:cxnLst/>
            <a:rect l="l" t="t" r="r" b="b"/>
            <a:pathLst>
              <a:path w="12192001" h="6858003" extrusionOk="0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20"/>
          <p:cNvSpPr>
            <a:spLocks noGrp="1"/>
          </p:cNvSpPr>
          <p:nvPr>
            <p:ph type="pic" idx="2"/>
          </p:nvPr>
        </p:nvSpPr>
        <p:spPr>
          <a:xfrm>
            <a:off x="123992" y="4587876"/>
            <a:ext cx="11944014" cy="2146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title"/>
          </p:nvPr>
        </p:nvSpPr>
        <p:spPr>
          <a:xfrm>
            <a:off x="696686" y="1611383"/>
            <a:ext cx="9666514" cy="746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entury Gothic"/>
              <a:buNone/>
              <a:defRPr sz="4800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1"/>
          </p:nvPr>
        </p:nvSpPr>
        <p:spPr>
          <a:xfrm>
            <a:off x="696686" y="2464424"/>
            <a:ext cx="9666514" cy="22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0"/>
          <p:cNvSpPr/>
          <p:nvPr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Google Shape;46;p20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Google Shape;47;p20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rgbClr val="F2F2F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Google Shape;52;p21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>
            <a:off x="446315" y="1463040"/>
            <a:ext cx="803093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800"/>
              <a:buChar char="•"/>
              <a:defRPr sz="1800">
                <a:solidFill>
                  <a:srgbClr val="3F3F3F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600"/>
              <a:buChar char="•"/>
              <a:defRPr sz="1600">
                <a:solidFill>
                  <a:srgbClr val="3F3F3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 sz="1400">
                <a:solidFill>
                  <a:srgbClr val="3F3F3F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2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rgbClr val="F2F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3"/>
          <p:cNvSpPr/>
          <p:nvPr/>
        </p:nvSpPr>
        <p:spPr>
          <a:xfrm>
            <a:off x="-2" y="0"/>
            <a:ext cx="12192000" cy="6858000"/>
          </a:xfrm>
          <a:prstGeom prst="frame">
            <a:avLst>
              <a:gd name="adj1" fmla="val 1736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23"/>
          <p:cNvSpPr/>
          <p:nvPr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" name="Google Shape;61;p23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2" name="Google Shape;62;p23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Google Shape;63;p23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6438900" y="1463346"/>
            <a:ext cx="5181600" cy="48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 b="1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2"/>
          </p:nvPr>
        </p:nvSpPr>
        <p:spPr>
          <a:xfrm>
            <a:off x="6438898" y="2149311"/>
            <a:ext cx="5181601" cy="404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3"/>
          </p:nvPr>
        </p:nvSpPr>
        <p:spPr>
          <a:xfrm>
            <a:off x="446314" y="1463346"/>
            <a:ext cx="5306787" cy="487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 b="1">
                <a:solidFill>
                  <a:schemeClr val="accent3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4"/>
          </p:nvPr>
        </p:nvSpPr>
        <p:spPr>
          <a:xfrm>
            <a:off x="446314" y="2149311"/>
            <a:ext cx="5306789" cy="404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marL="1371600" lvl="2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ftr" idx="11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Google Shape;14;p14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60">
          <p15:clr>
            <a:srgbClr val="F26B43"/>
          </p15:clr>
        </p15:guide>
        <p15:guide id="4" pos="7320">
          <p15:clr>
            <a:srgbClr val="F26B43"/>
          </p15:clr>
        </p15:guide>
        <p15:guide id="5" orient="horz" pos="360">
          <p15:clr>
            <a:srgbClr val="F26B43"/>
          </p15:clr>
        </p15:guide>
        <p15:guide id="6" orient="horz" pos="3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6355" t="29630" r="-766" b="14538"/>
          <a:stretch/>
        </p:blipFill>
        <p:spPr>
          <a:xfrm>
            <a:off x="95638" y="70004"/>
            <a:ext cx="12096362" cy="6807363"/>
          </a:xfrm>
          <a:prstGeom prst="rect">
            <a:avLst/>
          </a:prstGeom>
          <a:solidFill>
            <a:srgbClr val="ECECEC"/>
          </a:solidFill>
          <a:ln w="1905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50000" algn="tl" rotWithShape="0">
              <a:srgbClr val="000000">
                <a:alpha val="40784"/>
              </a:srgbClr>
            </a:outerShdw>
          </a:effectLst>
        </p:spPr>
      </p:pic>
      <p:sp>
        <p:nvSpPr>
          <p:cNvPr id="149" name="Google Shape;149;p1"/>
          <p:cNvSpPr/>
          <p:nvPr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title"/>
          </p:nvPr>
        </p:nvSpPr>
        <p:spPr>
          <a:xfrm>
            <a:off x="508000" y="3791687"/>
            <a:ext cx="9666514" cy="16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</a:pPr>
            <a:r>
              <a:rPr lang="en-US" sz="6600" dirty="0"/>
              <a:t>The </a:t>
            </a:r>
            <a:r>
              <a:rPr lang="en-US" sz="6600" dirty="0" err="1"/>
              <a:t>KeyGlove</a:t>
            </a:r>
            <a:endParaRPr sz="6600" dirty="0"/>
          </a:p>
        </p:txBody>
      </p:sp>
      <p:sp>
        <p:nvSpPr>
          <p:cNvPr id="152" name="Google Shape;152;p1"/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" name="Google Shape;153;p1"/>
          <p:cNvSpPr txBox="1"/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sz="10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D86A47-7A23-4C01-ACCF-B3191564A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>
            <a:spLocks noGrp="1"/>
          </p:cNvSpPr>
          <p:nvPr>
            <p:ph type="body" idx="1"/>
          </p:nvPr>
        </p:nvSpPr>
        <p:spPr>
          <a:xfrm>
            <a:off x="446315" y="1403010"/>
            <a:ext cx="6441046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Main backbone of the program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Each finger is assigned a Boolean (0 for unbent, 1 for bent)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For each event, there is comment describing how to activate the event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(thumb, index, middle, ring, pinky)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Two Modes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Mouse mode, able to click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Keyboard mode, able to type</a:t>
            </a:r>
            <a:endParaRPr/>
          </a:p>
        </p:txBody>
      </p:sp>
      <p:pic>
        <p:nvPicPr>
          <p:cNvPr id="226" name="Google Shape;226;p10"/>
          <p:cNvPicPr preferRelativeResize="0"/>
          <p:nvPr/>
        </p:nvPicPr>
        <p:blipFill rotWithShape="1">
          <a:blip r:embed="rId3">
            <a:alphaModFix/>
          </a:blip>
          <a:srcRect l="2548" r="20783"/>
          <a:stretch/>
        </p:blipFill>
        <p:spPr>
          <a:xfrm>
            <a:off x="6979641" y="434457"/>
            <a:ext cx="4060271" cy="604633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0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Processing Backend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1"/>
          <p:cNvSpPr txBox="1">
            <a:spLocks noGrp="1"/>
          </p:cNvSpPr>
          <p:nvPr>
            <p:ph type="body" idx="1"/>
          </p:nvPr>
        </p:nvSpPr>
        <p:spPr>
          <a:xfrm>
            <a:off x="405456" y="1206810"/>
            <a:ext cx="7027190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Keyboard</a:t>
            </a:r>
            <a:r>
              <a:rPr lang="en-US"/>
              <a:t> </a:t>
            </a:r>
            <a:r>
              <a:rPr lang="en-US" sz="2400">
                <a:solidFill>
                  <a:schemeClr val="dk1"/>
                </a:solidFill>
              </a:rPr>
              <a:t>option (similar to phone keypad) by flexing the finger multiple times to switch to character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Thumb: Send character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Index: A – F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Middle: G – L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Ring: M – S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Pinky: T - Z</a:t>
            </a:r>
            <a:endParaRPr/>
          </a:p>
          <a:p>
            <a:pPr marL="685800" lvl="1" indent="-127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pic>
        <p:nvPicPr>
          <p:cNvPr id="233" name="Google Shape;23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92173" y="7481"/>
            <a:ext cx="4747073" cy="5645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1"/>
          <p:cNvPicPr preferRelativeResize="0"/>
          <p:nvPr/>
        </p:nvPicPr>
        <p:blipFill rotWithShape="1">
          <a:blip r:embed="rId4">
            <a:alphaModFix/>
          </a:blip>
          <a:srcRect r="1718" b="5830"/>
          <a:stretch/>
        </p:blipFill>
        <p:spPr>
          <a:xfrm>
            <a:off x="0" y="5473646"/>
            <a:ext cx="11174185" cy="1131488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1"/>
          <p:cNvSpPr/>
          <p:nvPr/>
        </p:nvSpPr>
        <p:spPr>
          <a:xfrm>
            <a:off x="9512084" y="642324"/>
            <a:ext cx="707887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</a:t>
            </a:r>
            <a:endParaRPr/>
          </a:p>
        </p:txBody>
      </p:sp>
      <p:sp>
        <p:nvSpPr>
          <p:cNvPr id="236" name="Google Shape;236;p11"/>
          <p:cNvSpPr/>
          <p:nvPr/>
        </p:nvSpPr>
        <p:spPr>
          <a:xfrm>
            <a:off x="8916022" y="429719"/>
            <a:ext cx="707887" cy="240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endParaRPr sz="2400" b="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11"/>
          <p:cNvSpPr/>
          <p:nvPr/>
        </p:nvSpPr>
        <p:spPr>
          <a:xfrm>
            <a:off x="8272394" y="709212"/>
            <a:ext cx="70788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</a:t>
            </a:r>
            <a:endParaRPr/>
          </a:p>
        </p:txBody>
      </p:sp>
      <p:sp>
        <p:nvSpPr>
          <p:cNvPr id="238" name="Google Shape;238;p11"/>
          <p:cNvSpPr/>
          <p:nvPr/>
        </p:nvSpPr>
        <p:spPr>
          <a:xfrm>
            <a:off x="7703983" y="1257684"/>
            <a:ext cx="70788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Z</a:t>
            </a:r>
            <a:endParaRPr/>
          </a:p>
        </p:txBody>
      </p:sp>
      <p:sp>
        <p:nvSpPr>
          <p:cNvPr id="239" name="Google Shape;239;p11"/>
          <p:cNvSpPr/>
          <p:nvPr/>
        </p:nvSpPr>
        <p:spPr>
          <a:xfrm rot="-2910885">
            <a:off x="9992184" y="2846466"/>
            <a:ext cx="171159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</a:t>
            </a:r>
            <a:endParaRPr sz="4400" b="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" name="Google Shape;240;p11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Processing Backend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2976" y="1204387"/>
            <a:ext cx="9700864" cy="545673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2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Processing Frontend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13"/>
          <p:cNvPicPr preferRelativeResize="0"/>
          <p:nvPr/>
        </p:nvPicPr>
        <p:blipFill rotWithShape="1">
          <a:blip r:embed="rId3">
            <a:alphaModFix/>
          </a:blip>
          <a:srcRect t="15471"/>
          <a:stretch/>
        </p:blipFill>
        <p:spPr>
          <a:xfrm>
            <a:off x="0" y="701731"/>
            <a:ext cx="12192000" cy="564243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13"/>
          <p:cNvSpPr txBox="1"/>
          <p:nvPr/>
        </p:nvSpPr>
        <p:spPr>
          <a:xfrm>
            <a:off x="0" y="0"/>
            <a:ext cx="62490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entury Gothic"/>
              <a:buNone/>
            </a:pPr>
            <a:r>
              <a:rPr lang="en-US" sz="41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Processing Frontend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"/>
          <p:cNvSpPr txBox="1">
            <a:spLocks noGrp="1"/>
          </p:cNvSpPr>
          <p:nvPr>
            <p:ph type="body" idx="1"/>
          </p:nvPr>
        </p:nvSpPr>
        <p:spPr>
          <a:xfrm>
            <a:off x="390176" y="1770567"/>
            <a:ext cx="630093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</a:t>
            </a:r>
            <a:r>
              <a:rPr lang="en-US" sz="2400" b="1">
                <a:solidFill>
                  <a:schemeClr val="dk1"/>
                </a:solidFill>
              </a:rPr>
              <a:t> human-computer interface (HCI)</a:t>
            </a:r>
            <a:r>
              <a:rPr lang="en-US" sz="2400">
                <a:solidFill>
                  <a:schemeClr val="dk1"/>
                </a:solidFill>
              </a:rPr>
              <a:t> is the mean of communication between a human user and a computer system.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The use of input/output devices with supporting software.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Devices of increasing sophistication are becoming available to mediate the human-computer interaction.</a:t>
            </a:r>
            <a:endParaRPr/>
          </a:p>
          <a:p>
            <a:pPr marL="22860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pic>
        <p:nvPicPr>
          <p:cNvPr id="159" name="Google Shape;159;p2" descr="A computer mous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1593" t="10251" r="20652" b="13944"/>
          <a:stretch/>
        </p:blipFill>
        <p:spPr>
          <a:xfrm>
            <a:off x="9480924" y="1169943"/>
            <a:ext cx="2522654" cy="21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 descr="A close up of a computer key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52129" y="3678129"/>
            <a:ext cx="3812771" cy="2324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" descr="A picture containing table, sitting, pair, blac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8248"/>
          <a:stretch/>
        </p:blipFill>
        <p:spPr>
          <a:xfrm>
            <a:off x="6747250" y="1021169"/>
            <a:ext cx="2733675" cy="250818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Human Computer Interface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" descr="A picture containing red, teddy, sitting, wear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9778" t="30221" b="14963"/>
          <a:stretch/>
        </p:blipFill>
        <p:spPr>
          <a:xfrm>
            <a:off x="6924619" y="437142"/>
            <a:ext cx="4707106" cy="2755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" descr="A pair of sneaker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4111" t="10369" b="16296"/>
          <a:stretch/>
        </p:blipFill>
        <p:spPr>
          <a:xfrm>
            <a:off x="7389140" y="3534486"/>
            <a:ext cx="3778064" cy="315369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"/>
          <p:cNvSpPr txBox="1">
            <a:spLocks noGrp="1"/>
          </p:cNvSpPr>
          <p:nvPr>
            <p:ph type="body" idx="1"/>
          </p:nvPr>
        </p:nvSpPr>
        <p:spPr>
          <a:xfrm>
            <a:off x="325606" y="1901195"/>
            <a:ext cx="6300935" cy="368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Hand motion tracking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Five different keys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Light and easy to wear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It can replace a mouse, a joystick or a keyboard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Different modalities are implemented</a:t>
            </a:r>
            <a:endParaRPr/>
          </a:p>
          <a:p>
            <a:pPr marL="228600" lvl="0" indent="-76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/>
          </a:p>
          <a:p>
            <a:pPr marL="228600" lvl="0" indent="-76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/>
          </a:p>
          <a:p>
            <a:pPr marL="22860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sp>
        <p:nvSpPr>
          <p:cNvPr id="170" name="Google Shape;170;p3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KeyGlove</a:t>
            </a:r>
            <a:endParaRPr sz="4400" b="1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4" descr="A circuit 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777" y="437142"/>
            <a:ext cx="2470150" cy="2468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" descr="A screenshot of a video g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6427" y="3479499"/>
            <a:ext cx="33655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4" descr="A circuit boa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7236" t="8245" r="14666" b="8204"/>
          <a:stretch/>
        </p:blipFill>
        <p:spPr>
          <a:xfrm>
            <a:off x="8790940" y="500621"/>
            <a:ext cx="2996905" cy="242379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4"/>
          <p:cNvSpPr txBox="1">
            <a:spLocks noGrp="1"/>
          </p:cNvSpPr>
          <p:nvPr>
            <p:ph type="body" idx="1"/>
          </p:nvPr>
        </p:nvSpPr>
        <p:spPr>
          <a:xfrm>
            <a:off x="325606" y="1346834"/>
            <a:ext cx="6046068" cy="484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x2 FIreBeetle esp32 (central and peripheral)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x5 flex sensors 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Gyroscope MPU6050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PCB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x5 22kΩ resistors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x2 LEDs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x2 100Ω resistors</a:t>
            </a:r>
            <a:endParaRPr/>
          </a:p>
          <a:p>
            <a:pPr marL="228600" lvl="0" indent="-762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</a:pPr>
            <a:endParaRPr sz="2400"/>
          </a:p>
          <a:p>
            <a:pPr marL="228600" lvl="0" indent="-1143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</a:pPr>
            <a:endParaRPr/>
          </a:p>
        </p:txBody>
      </p:sp>
      <p:pic>
        <p:nvPicPr>
          <p:cNvPr id="179" name="Google Shape;179;p4" descr="A close up of a devic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l="13522" t="4297" r="10675" b="16444"/>
          <a:stretch/>
        </p:blipFill>
        <p:spPr>
          <a:xfrm>
            <a:off x="5703659" y="3312018"/>
            <a:ext cx="2508268" cy="246856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4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Hardware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dia1">
            <a:hlinkClick r:id="" action="ppaction://media"/>
            <a:extLst>
              <a:ext uri="{FF2B5EF4-FFF2-40B4-BE49-F238E27FC236}">
                <a16:creationId xmlns:a16="http://schemas.microsoft.com/office/drawing/2014/main" id="{B5A14727-9F5A-4996-9761-C20A5232A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5" name="Google Shape;185;p5"/>
          <p:cNvSpPr txBox="1"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endParaRPr/>
          </a:p>
        </p:txBody>
      </p:sp>
      <p:sp>
        <p:nvSpPr>
          <p:cNvPr id="187" name="Google Shape;187;p5"/>
          <p:cNvSpPr/>
          <p:nvPr/>
        </p:nvSpPr>
        <p:spPr>
          <a:xfrm>
            <a:off x="18672" y="167816"/>
            <a:ext cx="4631397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DEMO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77AB99-70E1-4F6A-9262-88EBE29D9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4060" y="526477"/>
            <a:ext cx="4441366" cy="500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6"/>
          <p:cNvSpPr txBox="1"/>
          <p:nvPr/>
        </p:nvSpPr>
        <p:spPr>
          <a:xfrm>
            <a:off x="325606" y="1261482"/>
            <a:ext cx="6737924" cy="445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Gyroscope</a:t>
            </a: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Libraries “Wire.h” and “MPU6050_6Axis_MotionApps20.h” used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Euler Angles are computed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Calibration phase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I2C communication (SCL and SDA)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Interrupts enabled every time the value of an angle changes</a:t>
            </a:r>
            <a:endParaRPr/>
          </a:p>
        </p:txBody>
      </p:sp>
      <p:sp>
        <p:nvSpPr>
          <p:cNvPr id="194" name="Google Shape;194;p6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/>
        </p:nvSpPr>
        <p:spPr>
          <a:xfrm>
            <a:off x="325606" y="1271150"/>
            <a:ext cx="6385587" cy="48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 Sensors</a:t>
            </a: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Voltage divider to sense the resistance change of the flex sensor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Thresholds are computed empirically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Sampling frequency 20 Hz</a:t>
            </a:r>
            <a:endParaRPr/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Analog Read:</a:t>
            </a:r>
            <a:endParaRPr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If raw value&lt;threshold 🡪 Flex</a:t>
            </a:r>
            <a:endParaRPr/>
          </a:p>
          <a:p>
            <a:pPr marL="8001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raw value&gt;threshold 🡪 No flex</a:t>
            </a:r>
            <a:endParaRPr/>
          </a:p>
          <a:p>
            <a:pPr marL="342900" marR="0" lvl="0" indent="-190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0" name="Google Shape;200;p7" descr="A picture containing dark, ball, light, sta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6135" y="838899"/>
            <a:ext cx="4694838" cy="51643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7"/>
          <p:cNvCxnSpPr/>
          <p:nvPr/>
        </p:nvCxnSpPr>
        <p:spPr>
          <a:xfrm rot="10800000" flipH="1">
            <a:off x="8361491" y="1765881"/>
            <a:ext cx="1509234" cy="10154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02" name="Google Shape;202;p7"/>
          <p:cNvSpPr txBox="1"/>
          <p:nvPr/>
        </p:nvSpPr>
        <p:spPr>
          <a:xfrm>
            <a:off x="9983901" y="1842706"/>
            <a:ext cx="178837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 sensor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10142338" y="4368964"/>
            <a:ext cx="85931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22kΩ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 u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8" descr="A screenshot of a social media pos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374" r="34500" b="47111"/>
          <a:stretch/>
        </p:blipFill>
        <p:spPr>
          <a:xfrm>
            <a:off x="325606" y="1211641"/>
            <a:ext cx="6962528" cy="278123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8"/>
          <p:cNvSpPr txBox="1"/>
          <p:nvPr/>
        </p:nvSpPr>
        <p:spPr>
          <a:xfrm>
            <a:off x="325606" y="4546878"/>
            <a:ext cx="516199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Gyroscope initialization phase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Offset is computed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Interrupt detection enabled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device is ready</a:t>
            </a:r>
            <a:endParaRPr/>
          </a:p>
        </p:txBody>
      </p:sp>
      <p:pic>
        <p:nvPicPr>
          <p:cNvPr id="211" name="Google Shape;211;p8" descr="A screenshot of a social media pos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" t="40593" r="80238" b="39555"/>
          <a:stretch/>
        </p:blipFill>
        <p:spPr>
          <a:xfrm>
            <a:off x="7514322" y="1313241"/>
            <a:ext cx="4136317" cy="233739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8"/>
          <p:cNvSpPr txBox="1"/>
          <p:nvPr/>
        </p:nvSpPr>
        <p:spPr>
          <a:xfrm>
            <a:off x="7288134" y="3992880"/>
            <a:ext cx="4766545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Serial communication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Gyroscope data (‘g’)</a:t>
            </a:r>
            <a:endParaRPr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Relative angle drift from starting point</a:t>
            </a:r>
            <a:endParaRPr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Flex sensors data (‘f’)</a:t>
            </a:r>
            <a:endParaRPr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1🡪Flex</a:t>
            </a:r>
            <a:endParaRPr/>
          </a:p>
          <a:p>
            <a:pPr marL="12573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0🡪 No flex</a:t>
            </a:r>
            <a:endParaRPr sz="24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" name="Google Shape;213;p8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Arduino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"/>
          <p:cNvSpPr txBox="1">
            <a:spLocks noGrp="1"/>
          </p:cNvSpPr>
          <p:nvPr>
            <p:ph type="body" idx="1"/>
          </p:nvPr>
        </p:nvSpPr>
        <p:spPr>
          <a:xfrm>
            <a:off x="446315" y="1463040"/>
            <a:ext cx="5649685" cy="4770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Wrapper class of the Robot class from java.awt package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Move mouse around and simulate mouse and key presses</a:t>
            </a:r>
            <a:endParaRPr/>
          </a:p>
          <a:p>
            <a:pPr marL="228600" lvl="0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Versatile</a:t>
            </a:r>
            <a:endParaRPr/>
          </a:p>
          <a:p>
            <a:pPr marL="685800" lvl="1" indent="-2286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400">
                <a:solidFill>
                  <a:schemeClr val="dk1"/>
                </a:solidFill>
              </a:rPr>
              <a:t>Able to change the sensors as long as the user tells us which sensor data is which finger</a:t>
            </a:r>
            <a:endParaRPr/>
          </a:p>
          <a:p>
            <a:pPr marL="685800" lvl="1" indent="-127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</a:pPr>
            <a:endParaRPr/>
          </a:p>
        </p:txBody>
      </p:sp>
      <p:pic>
        <p:nvPicPr>
          <p:cNvPr id="219" name="Google Shape;219;p9"/>
          <p:cNvPicPr preferRelativeResize="0"/>
          <p:nvPr/>
        </p:nvPicPr>
        <p:blipFill rotWithShape="1">
          <a:blip r:embed="rId3">
            <a:alphaModFix/>
          </a:blip>
          <a:srcRect l="284" t="143" r="26819" b="-1"/>
          <a:stretch/>
        </p:blipFill>
        <p:spPr>
          <a:xfrm>
            <a:off x="6745807" y="213106"/>
            <a:ext cx="4454614" cy="6431787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9"/>
          <p:cNvSpPr txBox="1"/>
          <p:nvPr/>
        </p:nvSpPr>
        <p:spPr>
          <a:xfrm>
            <a:off x="192314" y="319438"/>
            <a:ext cx="11174186" cy="70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Processing Backend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rgbClr val="000000"/>
      </a:dk1>
      <a:lt1>
        <a:srgbClr val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405</Words>
  <Application>Microsoft Office PowerPoint</Application>
  <PresentationFormat>Widescreen</PresentationFormat>
  <Paragraphs>99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Calibri</vt:lpstr>
      <vt:lpstr>Office Theme</vt:lpstr>
      <vt:lpstr>The KeyGlove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KeyGlove</dc:title>
  <dc:creator>Michael Tran</dc:creator>
  <cp:lastModifiedBy>Michael Tran</cp:lastModifiedBy>
  <cp:revision>2</cp:revision>
  <dcterms:created xsi:type="dcterms:W3CDTF">2019-12-03T16:27:12Z</dcterms:created>
  <dcterms:modified xsi:type="dcterms:W3CDTF">2020-11-05T21:17:51Z</dcterms:modified>
</cp:coreProperties>
</file>